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AF12"/>
    <a:srgbClr val="192D63"/>
    <a:srgbClr val="D69E00"/>
    <a:srgbClr val="DBAE0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27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 Orea" userId="19fd0b054bc4c11a" providerId="LiveId" clId="{1CF4912D-4206-4C00-8634-A38724EDC8DF}"/>
    <pc:docChg chg="undo custSel addSld delSld modSld">
      <pc:chgData name="Isabel Orea" userId="19fd0b054bc4c11a" providerId="LiveId" clId="{1CF4912D-4206-4C00-8634-A38724EDC8DF}" dt="2026-08-22T00:27:06.955" v="827" actId="1076"/>
      <pc:docMkLst>
        <pc:docMk/>
      </pc:docMkLst>
      <pc:sldChg chg="addSp delSp modSp mod setBg chgLayout">
        <pc:chgData name="Isabel Orea" userId="19fd0b054bc4c11a" providerId="LiveId" clId="{1CF4912D-4206-4C00-8634-A38724EDC8DF}" dt="2026-08-22T00:24:55.012" v="784"/>
        <pc:sldMkLst>
          <pc:docMk/>
          <pc:sldMk cId="0" sldId="256"/>
        </pc:sldMkLst>
        <pc:spChg chg="mod">
          <ac:chgData name="Isabel Orea" userId="19fd0b054bc4c11a" providerId="LiveId" clId="{1CF4912D-4206-4C00-8634-A38724EDC8DF}" dt="2026-08-22T00:24:32.579" v="782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Isabel Orea" userId="19fd0b054bc4c11a" providerId="LiveId" clId="{1CF4912D-4206-4C00-8634-A38724EDC8DF}" dt="2026-08-22T00:24:32.579" v="782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Isabel Orea" userId="19fd0b054bc4c11a" providerId="LiveId" clId="{1CF4912D-4206-4C00-8634-A38724EDC8DF}" dt="2026-08-22T00:24:32.579" v="782" actId="1076"/>
          <ac:spMkLst>
            <pc:docMk/>
            <pc:sldMk cId="0" sldId="256"/>
            <ac:spMk id="5" creationId="{00000000-0000-0000-0000-000000000000}"/>
          </ac:spMkLst>
        </pc:spChg>
        <pc:spChg chg="add mod">
          <ac:chgData name="Isabel Orea" userId="19fd0b054bc4c11a" providerId="LiveId" clId="{1CF4912D-4206-4C00-8634-A38724EDC8DF}" dt="2026-08-22T00:18:02.892" v="664" actId="1037"/>
          <ac:spMkLst>
            <pc:docMk/>
            <pc:sldMk cId="0" sldId="256"/>
            <ac:spMk id="13" creationId="{35FE6493-059F-B7B4-013C-05EF804AA09A}"/>
          </ac:spMkLst>
        </pc:spChg>
        <pc:spChg chg="add del mod">
          <ac:chgData name="Isabel Orea" userId="19fd0b054bc4c11a" providerId="LiveId" clId="{1CF4912D-4206-4C00-8634-A38724EDC8DF}" dt="2026-08-22T00:20:43.548" v="705" actId="478"/>
          <ac:spMkLst>
            <pc:docMk/>
            <pc:sldMk cId="0" sldId="256"/>
            <ac:spMk id="15" creationId="{528C0791-C7CA-0D49-AC53-01FA04FFC9C5}"/>
          </ac:spMkLst>
        </pc:spChg>
        <pc:picChg chg="mod">
          <ac:chgData name="Isabel Orea" userId="19fd0b054bc4c11a" providerId="LiveId" clId="{1CF4912D-4206-4C00-8634-A38724EDC8DF}" dt="2026-08-22T00:24:32.579" v="782" actId="1076"/>
          <ac:picMkLst>
            <pc:docMk/>
            <pc:sldMk cId="0" sldId="256"/>
            <ac:picMk id="2" creationId="{00000000-0000-0000-0000-000000000000}"/>
          </ac:picMkLst>
        </pc:picChg>
        <pc:picChg chg="add del mod modCrop">
          <ac:chgData name="Isabel Orea" userId="19fd0b054bc4c11a" providerId="LiveId" clId="{1CF4912D-4206-4C00-8634-A38724EDC8DF}" dt="2026-08-22T00:20:40.509" v="704" actId="478"/>
          <ac:picMkLst>
            <pc:docMk/>
            <pc:sldMk cId="0" sldId="256"/>
            <ac:picMk id="7" creationId="{66148DB5-9053-4FD5-4192-C434F32DA354}"/>
          </ac:picMkLst>
        </pc:picChg>
        <pc:picChg chg="add mod">
          <ac:chgData name="Isabel Orea" userId="19fd0b054bc4c11a" providerId="LiveId" clId="{1CF4912D-4206-4C00-8634-A38724EDC8DF}" dt="2026-08-22T00:11:18.621" v="128" actId="14100"/>
          <ac:picMkLst>
            <pc:docMk/>
            <pc:sldMk cId="0" sldId="256"/>
            <ac:picMk id="9" creationId="{AB835668-8049-1B29-C232-BFBC015004EF}"/>
          </ac:picMkLst>
        </pc:picChg>
        <pc:picChg chg="add del mod modCrop">
          <ac:chgData name="Isabel Orea" userId="19fd0b054bc4c11a" providerId="LiveId" clId="{1CF4912D-4206-4C00-8634-A38724EDC8DF}" dt="2026-08-22T00:13:32.522" v="151" actId="478"/>
          <ac:picMkLst>
            <pc:docMk/>
            <pc:sldMk cId="0" sldId="256"/>
            <ac:picMk id="11" creationId="{9B273F1F-89A9-A349-D5C8-8D3CC008EB05}"/>
          </ac:picMkLst>
        </pc:picChg>
        <pc:picChg chg="add mod">
          <ac:chgData name="Isabel Orea" userId="19fd0b054bc4c11a" providerId="LiveId" clId="{1CF4912D-4206-4C00-8634-A38724EDC8DF}" dt="2026-08-22T00:24:27.178" v="781" actId="1076"/>
          <ac:picMkLst>
            <pc:docMk/>
            <pc:sldMk cId="0" sldId="256"/>
            <ac:picMk id="17" creationId="{8F86DBF7-E5C4-9E17-69CF-DE1F5618EE4C}"/>
          </ac:picMkLst>
        </pc:picChg>
      </pc:sldChg>
      <pc:sldChg chg="addSp delSp modSp mod">
        <pc:chgData name="Isabel Orea" userId="19fd0b054bc4c11a" providerId="LiveId" clId="{1CF4912D-4206-4C00-8634-A38724EDC8DF}" dt="2026-08-22T00:25:49.598" v="807" actId="20577"/>
        <pc:sldMkLst>
          <pc:docMk/>
          <pc:sldMk cId="0" sldId="260"/>
        </pc:sldMkLst>
        <pc:spChg chg="del">
          <ac:chgData name="Isabel Orea" userId="19fd0b054bc4c11a" providerId="LiveId" clId="{1CF4912D-4206-4C00-8634-A38724EDC8DF}" dt="2026-08-22T00:25:37.198" v="786" actId="478"/>
          <ac:spMkLst>
            <pc:docMk/>
            <pc:sldMk cId="0" sldId="260"/>
            <ac:spMk id="8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5:37.198" v="786" actId="478"/>
          <ac:spMkLst>
            <pc:docMk/>
            <pc:sldMk cId="0" sldId="260"/>
            <ac:spMk id="9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5:37.198" v="786" actId="478"/>
          <ac:spMkLst>
            <pc:docMk/>
            <pc:sldMk cId="0" sldId="260"/>
            <ac:spMk id="11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5:37.198" v="786" actId="478"/>
          <ac:spMkLst>
            <pc:docMk/>
            <pc:sldMk cId="0" sldId="260"/>
            <ac:spMk id="12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5:37.198" v="786" actId="478"/>
          <ac:spMkLst>
            <pc:docMk/>
            <pc:sldMk cId="0" sldId="260"/>
            <ac:spMk id="14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5:37.198" v="786" actId="478"/>
          <ac:spMkLst>
            <pc:docMk/>
            <pc:sldMk cId="0" sldId="260"/>
            <ac:spMk id="15" creationId="{00000000-0000-0000-0000-000000000000}"/>
          </ac:spMkLst>
        </pc:spChg>
        <pc:spChg chg="add mod">
          <ac:chgData name="Isabel Orea" userId="19fd0b054bc4c11a" providerId="LiveId" clId="{1CF4912D-4206-4C00-8634-A38724EDC8DF}" dt="2026-08-22T00:25:49.598" v="807" actId="20577"/>
          <ac:spMkLst>
            <pc:docMk/>
            <pc:sldMk cId="0" sldId="260"/>
            <ac:spMk id="16" creationId="{42447F39-8FF4-1312-30A5-2B038D8586DA}"/>
          </ac:spMkLst>
        </pc:spChg>
        <pc:picChg chg="del">
          <ac:chgData name="Isabel Orea" userId="19fd0b054bc4c11a" providerId="LiveId" clId="{1CF4912D-4206-4C00-8634-A38724EDC8DF}" dt="2026-08-22T00:25:37.198" v="786" actId="478"/>
          <ac:picMkLst>
            <pc:docMk/>
            <pc:sldMk cId="0" sldId="260"/>
            <ac:picMk id="2" creationId="{00000000-0000-0000-0000-000000000000}"/>
          </ac:picMkLst>
        </pc:picChg>
        <pc:picChg chg="del">
          <ac:chgData name="Isabel Orea" userId="19fd0b054bc4c11a" providerId="LiveId" clId="{1CF4912D-4206-4C00-8634-A38724EDC8DF}" dt="2026-08-22T00:25:37.198" v="786" actId="478"/>
          <ac:picMkLst>
            <pc:docMk/>
            <pc:sldMk cId="0" sldId="260"/>
            <ac:picMk id="4" creationId="{00000000-0000-0000-0000-000000000000}"/>
          </ac:picMkLst>
        </pc:picChg>
        <pc:picChg chg="del">
          <ac:chgData name="Isabel Orea" userId="19fd0b054bc4c11a" providerId="LiveId" clId="{1CF4912D-4206-4C00-8634-A38724EDC8DF}" dt="2026-08-22T00:25:37.198" v="786" actId="478"/>
          <ac:picMkLst>
            <pc:docMk/>
            <pc:sldMk cId="0" sldId="260"/>
            <ac:picMk id="7" creationId="{00000000-0000-0000-0000-000000000000}"/>
          </ac:picMkLst>
        </pc:picChg>
        <pc:picChg chg="del">
          <ac:chgData name="Isabel Orea" userId="19fd0b054bc4c11a" providerId="LiveId" clId="{1CF4912D-4206-4C00-8634-A38724EDC8DF}" dt="2026-08-22T00:25:37.198" v="786" actId="478"/>
          <ac:picMkLst>
            <pc:docMk/>
            <pc:sldMk cId="0" sldId="260"/>
            <ac:picMk id="13" creationId="{00000000-0000-0000-0000-000000000000}"/>
          </ac:picMkLst>
        </pc:picChg>
      </pc:sldChg>
      <pc:sldChg chg="delSp modSp mod">
        <pc:chgData name="Isabel Orea" userId="19fd0b054bc4c11a" providerId="LiveId" clId="{1CF4912D-4206-4C00-8634-A38724EDC8DF}" dt="2026-08-22T00:27:06.955" v="827" actId="1076"/>
        <pc:sldMkLst>
          <pc:docMk/>
          <pc:sldMk cId="0" sldId="262"/>
        </pc:sldMkLst>
        <pc:spChg chg="del">
          <ac:chgData name="Isabel Orea" userId="19fd0b054bc4c11a" providerId="LiveId" clId="{1CF4912D-4206-4C00-8634-A38724EDC8DF}" dt="2026-08-22T00:26:09.711" v="810" actId="478"/>
          <ac:spMkLst>
            <pc:docMk/>
            <pc:sldMk cId="0" sldId="262"/>
            <ac:spMk id="5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6:07.582" v="808" actId="478"/>
          <ac:spMkLst>
            <pc:docMk/>
            <pc:sldMk cId="0" sldId="262"/>
            <ac:spMk id="6" creationId="{00000000-0000-0000-0000-000000000000}"/>
          </ac:spMkLst>
        </pc:spChg>
        <pc:spChg chg="mod">
          <ac:chgData name="Isabel Orea" userId="19fd0b054bc4c11a" providerId="LiveId" clId="{1CF4912D-4206-4C00-8634-A38724EDC8DF}" dt="2026-08-22T00:27:06.955" v="827" actId="1076"/>
          <ac:spMkLst>
            <pc:docMk/>
            <pc:sldMk cId="0" sldId="262"/>
            <ac:spMk id="7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6:07.582" v="808" actId="478"/>
          <ac:spMkLst>
            <pc:docMk/>
            <pc:sldMk cId="0" sldId="262"/>
            <ac:spMk id="8" creationId="{00000000-0000-0000-0000-000000000000}"/>
          </ac:spMkLst>
        </pc:spChg>
        <pc:spChg chg="del">
          <ac:chgData name="Isabel Orea" userId="19fd0b054bc4c11a" providerId="LiveId" clId="{1CF4912D-4206-4C00-8634-A38724EDC8DF}" dt="2026-08-22T00:26:08.998" v="809" actId="478"/>
          <ac:spMkLst>
            <pc:docMk/>
            <pc:sldMk cId="0" sldId="262"/>
            <ac:spMk id="9" creationId="{00000000-0000-0000-0000-000000000000}"/>
          </ac:spMkLst>
        </pc:spChg>
        <pc:picChg chg="del mod">
          <ac:chgData name="Isabel Orea" userId="19fd0b054bc4c11a" providerId="LiveId" clId="{1CF4912D-4206-4C00-8634-A38724EDC8DF}" dt="2026-08-22T00:26:56.640" v="817" actId="478"/>
          <ac:picMkLst>
            <pc:docMk/>
            <pc:sldMk cId="0" sldId="262"/>
            <ac:picMk id="2" creationId="{00000000-0000-0000-0000-000000000000}"/>
          </ac:picMkLst>
        </pc:picChg>
      </pc:sldChg>
      <pc:sldChg chg="addSp delSp modSp new del mod">
        <pc:chgData name="Isabel Orea" userId="19fd0b054bc4c11a" providerId="LiveId" clId="{1CF4912D-4206-4C00-8634-A38724EDC8DF}" dt="2026-08-22T00:25:12.445" v="785" actId="47"/>
        <pc:sldMkLst>
          <pc:docMk/>
          <pc:sldMk cId="83978213" sldId="263"/>
        </pc:sldMkLst>
        <pc:picChg chg="add del mod">
          <ac:chgData name="Isabel Orea" userId="19fd0b054bc4c11a" providerId="LiveId" clId="{1CF4912D-4206-4C00-8634-A38724EDC8DF}" dt="2026-08-22T00:19:31.020" v="683" actId="478"/>
          <ac:picMkLst>
            <pc:docMk/>
            <pc:sldMk cId="83978213" sldId="263"/>
            <ac:picMk id="3" creationId="{4A8DD37E-9345-228A-914E-B001E76A27DE}"/>
          </ac:picMkLst>
        </pc:picChg>
        <pc:picChg chg="add mod modCrop">
          <ac:chgData name="Isabel Orea" userId="19fd0b054bc4c11a" providerId="LiveId" clId="{1CF4912D-4206-4C00-8634-A38724EDC8DF}" dt="2026-08-22T00:20:34.434" v="703" actId="692"/>
          <ac:picMkLst>
            <pc:docMk/>
            <pc:sldMk cId="83978213" sldId="263"/>
            <ac:picMk id="5" creationId="{5ACC2A11-B479-BB5F-A983-88DEEF47EFE6}"/>
          </ac:picMkLst>
        </pc:picChg>
      </pc:sldChg>
      <pc:sldChg chg="add del">
        <pc:chgData name="Isabel Orea" userId="19fd0b054bc4c11a" providerId="LiveId" clId="{1CF4912D-4206-4C00-8634-A38724EDC8DF}" dt="2026-08-22T00:18:37.378" v="672" actId="47"/>
        <pc:sldMkLst>
          <pc:docMk/>
          <pc:sldMk cId="1972643583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0567C-540D-434E-9DB3-DBA0CB706ADC}" type="datetimeFigureOut">
              <a:rPr lang="es-MX" smtClean="0"/>
              <a:t>21/08/2026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62FB9-E023-4E2D-A020-6BED29D7862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2033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62FB9-E023-4E2D-A020-6BED29D7862D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01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rgbClr val="192D63"/>
            </a:gs>
            <a:gs pos="100000">
              <a:srgbClr val="D3AF1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40" y="3121606"/>
            <a:ext cx="989117" cy="7912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0346" y="3177417"/>
            <a:ext cx="6659519" cy="6796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280"/>
              </a:lnSpc>
            </a:pPr>
            <a:r>
              <a:rPr lang="es-MX" sz="4800" b="0" i="0" u="none" dirty="0">
                <a:solidFill>
                  <a:srgbClr val="FFFFFF"/>
                </a:solidFill>
                <a:latin typeface="Montserrat ExtraBold"/>
              </a:rPr>
              <a:t>Título Ponencia</a:t>
            </a:r>
            <a:endParaRPr sz="4800" b="0" i="0" u="none" dirty="0">
              <a:solidFill>
                <a:srgbClr val="FFFFFF"/>
              </a:solidFill>
              <a:latin typeface="Montserrat Extra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87670" y="3838039"/>
            <a:ext cx="4888624" cy="45719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1025" y="3978000"/>
            <a:ext cx="60864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MX" sz="1800" b="0" i="0" u="none" dirty="0">
                <a:solidFill>
                  <a:srgbClr val="E5E7EB"/>
                </a:solidFill>
                <a:latin typeface="Inter"/>
              </a:rPr>
              <a:t>Autores</a:t>
            </a:r>
            <a:endParaRPr sz="1800" b="0" i="0" u="none" dirty="0">
              <a:solidFill>
                <a:srgbClr val="E5E7EB"/>
              </a:solidFill>
              <a:latin typeface="Inter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B835668-8049-1B29-C232-BFBC01500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50" y="1"/>
            <a:ext cx="1304301" cy="685800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35FE6493-059F-B7B4-013C-05EF804AA09A}"/>
              </a:ext>
            </a:extLst>
          </p:cNvPr>
          <p:cNvSpPr/>
          <p:nvPr/>
        </p:nvSpPr>
        <p:spPr>
          <a:xfrm rot="5400000">
            <a:off x="-2143327" y="3406143"/>
            <a:ext cx="6858001" cy="45719"/>
          </a:xfrm>
          <a:prstGeom prst="rect">
            <a:avLst/>
          </a:prstGeom>
          <a:solidFill>
            <a:srgbClr val="CDAC2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F86DBF7-E5C4-9E17-69CF-DE1F5618E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4" b="61039"/>
          <a:stretch>
            <a:fillRect/>
          </a:stretch>
        </p:blipFill>
        <p:spPr>
          <a:xfrm>
            <a:off x="3262061" y="215800"/>
            <a:ext cx="6951003" cy="1166645"/>
          </a:xfrm>
          <a:prstGeom prst="rect">
            <a:avLst/>
          </a:prstGeom>
          <a:ln w="114300">
            <a:solidFill>
              <a:srgbClr val="D3AF1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63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0" y="1533525"/>
            <a:ext cx="544068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142655"/>
                </a:solidFill>
                <a:latin typeface="Montserrat"/>
              </a:rPr>
              <a:t>Problemática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6248400" y="2238375"/>
            <a:ext cx="762000" cy="38100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771775"/>
            <a:ext cx="381000" cy="342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3762375"/>
            <a:ext cx="3810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4752975"/>
            <a:ext cx="3810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0" y="2733675"/>
            <a:ext cx="279034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42655"/>
                </a:solidFill>
                <a:latin typeface="Montserrat"/>
              </a:rPr>
              <a:t>Supervivencia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3114675"/>
            <a:ext cx="26574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B5563"/>
                </a:solidFill>
                <a:latin typeface="Inter"/>
              </a:rPr>
              <a:t>Alta tasa de cierre temprano.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3724275"/>
            <a:ext cx="348043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42655"/>
                </a:solidFill>
                <a:latin typeface="Montserrat"/>
              </a:rPr>
              <a:t>Financiamiento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0" y="4105275"/>
            <a:ext cx="33147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B5563"/>
                </a:solidFill>
                <a:latin typeface="Inter"/>
              </a:rPr>
              <a:t>Acceso limitado a créditos formales.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4714875"/>
            <a:ext cx="4150518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42655"/>
                </a:solidFill>
                <a:latin typeface="Montserrat"/>
              </a:rPr>
              <a:t>Digitalización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5095875"/>
            <a:ext cx="39528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B5563"/>
                </a:solidFill>
                <a:latin typeface="Inter"/>
              </a:rPr>
              <a:t>Rezago en adopción tecnológica comercial.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890837"/>
            <a:ext cx="3352800" cy="24288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2890837"/>
            <a:ext cx="3352800" cy="2428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890837"/>
            <a:ext cx="3352800" cy="2428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300" y="762000"/>
            <a:ext cx="11201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142655"/>
                </a:solidFill>
                <a:latin typeface="Montserrat"/>
              </a:rPr>
              <a:t>Preguntas de Investigación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0" y="1466850"/>
            <a:ext cx="762000" cy="38100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50" y="3348037"/>
            <a:ext cx="571500" cy="45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8219" y="4033837"/>
            <a:ext cx="288036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 dirty="0" err="1">
                <a:solidFill>
                  <a:srgbClr val="142655"/>
                </a:solidFill>
                <a:latin typeface="Montserrat"/>
              </a:rPr>
              <a:t>Operatividad</a:t>
            </a:r>
            <a:endParaRPr sz="1800" b="1" i="0" u="none" dirty="0">
              <a:solidFill>
                <a:srgbClr val="142655"/>
              </a:solidFill>
              <a:latin typeface="Montserra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4462462"/>
            <a:ext cx="2743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B5563"/>
                </a:solidFill>
                <a:latin typeface="Inter"/>
              </a:rPr>
              <a:t>¿Cuáles son las principales barreras operativas?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3348037"/>
            <a:ext cx="457200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55820" y="4033837"/>
            <a:ext cx="288036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42655"/>
                </a:solidFill>
                <a:latin typeface="Montserrat"/>
              </a:rPr>
              <a:t>Finanzas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4400" y="4462462"/>
            <a:ext cx="2743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B5563"/>
                </a:solidFill>
                <a:latin typeface="Inter"/>
              </a:rPr>
              <a:t>¿Cómo influye la gestión financiera interna?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0" y="3348037"/>
            <a:ext cx="457200" cy="457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13420" y="4033837"/>
            <a:ext cx="288036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42655"/>
                </a:solidFill>
                <a:latin typeface="Montserrat"/>
              </a:rPr>
              <a:t>Crecimiento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0" y="4462462"/>
            <a:ext cx="2743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B5563"/>
                </a:solidFill>
                <a:latin typeface="Inter"/>
              </a:rPr>
              <a:t>¿Qué estrategias detonan la escalabilidad comercial?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301329"/>
            <a:ext cx="33528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1A02E"/>
                </a:solidFill>
                <a:latin typeface="Inter"/>
              </a:rPr>
              <a:t>PROPÓSITO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44229"/>
            <a:ext cx="3520440" cy="466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FFFFFF"/>
                </a:solidFill>
                <a:latin typeface="Montserrat"/>
              </a:rPr>
              <a:t>Objetivo General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3339554"/>
            <a:ext cx="381000" cy="28575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3596729"/>
            <a:ext cx="3352800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800" b="0" i="0" u="none">
                <a:solidFill>
                  <a:srgbClr val="E5E7EB"/>
                </a:solidFill>
                <a:latin typeface="Inter"/>
              </a:rPr>
              <a:t>Analizar los factores clave de competitividad en las MIPYMES locales.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38800" y="1566862"/>
            <a:ext cx="608076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42655"/>
                </a:solidFill>
                <a:latin typeface="Montserrat"/>
              </a:rPr>
              <a:t>Objetivos Específicos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2547937"/>
            <a:ext cx="609600" cy="609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614737"/>
            <a:ext cx="609600" cy="609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4681537"/>
            <a:ext cx="609600" cy="609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0" y="2719387"/>
            <a:ext cx="266700" cy="266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77000" y="2586037"/>
            <a:ext cx="392049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42655"/>
                </a:solidFill>
                <a:latin typeface="Montserrat"/>
              </a:rPr>
              <a:t>Diagnóstico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2919412"/>
            <a:ext cx="37338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Inter"/>
              </a:rPr>
              <a:t>Identificar barreras de crecimiento sostenido.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3587" y="3786187"/>
            <a:ext cx="200025" cy="266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77000" y="3652837"/>
            <a:ext cx="352044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42655"/>
                </a:solidFill>
                <a:latin typeface="Montserrat"/>
              </a:rPr>
              <a:t>Tecnología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3986212"/>
            <a:ext cx="33528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Inter"/>
              </a:rPr>
              <a:t>Evaluar el nivel de madurez digital actual.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4852987"/>
            <a:ext cx="304800" cy="2667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77000" y="4719637"/>
            <a:ext cx="414051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42655"/>
                </a:solidFill>
                <a:latin typeface="Montserrat"/>
              </a:rPr>
              <a:t>Propuesta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0" y="5053012"/>
            <a:ext cx="39433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Inter"/>
              </a:rPr>
              <a:t>Proponer modelos de optimización de recursos.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762000"/>
            <a:ext cx="11201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142655"/>
                </a:solidFill>
                <a:latin typeface="Montserrat"/>
              </a:rPr>
              <a:t>Fundamento Teórico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1466850"/>
            <a:ext cx="762000" cy="38100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2447F39-8FF4-1312-30A5-2B038D8586DA}"/>
              </a:ext>
            </a:extLst>
          </p:cNvPr>
          <p:cNvSpPr txBox="1"/>
          <p:nvPr/>
        </p:nvSpPr>
        <p:spPr>
          <a:xfrm>
            <a:off x="1103586" y="1907628"/>
            <a:ext cx="92228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Texto…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842962"/>
            <a:ext cx="544068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142655"/>
                </a:solidFill>
                <a:latin typeface="Montserrat"/>
              </a:rPr>
              <a:t>Metodología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547812"/>
            <a:ext cx="762000" cy="38100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2443162"/>
            <a:ext cx="381000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50" y="3776662"/>
            <a:ext cx="3810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950" y="5210175"/>
            <a:ext cx="352722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33550" y="2347912"/>
            <a:ext cx="3770471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42655"/>
                </a:solidFill>
                <a:latin typeface="Montserrat"/>
              </a:rPr>
              <a:t>Enfoque Mixto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3550" y="2643187"/>
            <a:ext cx="35909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Inter"/>
              </a:rPr>
              <a:t>Análisis cuantitativo y cualitativo secuencial.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3550" y="3681412"/>
            <a:ext cx="2770346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42655"/>
                </a:solidFill>
                <a:latin typeface="Montserrat"/>
              </a:rPr>
              <a:t>Muestra Representativa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3976687"/>
            <a:ext cx="263842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Inter"/>
              </a:rPr>
              <a:t>150 empresas del sector local.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5272" y="5014912"/>
            <a:ext cx="4130203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42655"/>
                </a:solidFill>
                <a:latin typeface="Montserrat"/>
              </a:rPr>
              <a:t>Instrumentos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05272" y="5310187"/>
            <a:ext cx="3933527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B5563"/>
                </a:solidFill>
                <a:latin typeface="Inter"/>
              </a:rPr>
              <a:t>Cuestionarios estructurados y entrevistas formales.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762000"/>
            <a:ext cx="11201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142655"/>
                </a:solidFill>
                <a:latin typeface="Montserrat"/>
              </a:rPr>
              <a:t>Hallazgos Principales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466850"/>
            <a:ext cx="762000" cy="38100"/>
          </a:xfrm>
          <a:prstGeom prst="rect">
            <a:avLst/>
          </a:prstGeom>
          <a:solidFill>
            <a:srgbClr val="D1A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55835" y="2182505"/>
            <a:ext cx="9480330" cy="24929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 err="1">
                <a:solidFill>
                  <a:srgbClr val="4B5563"/>
                </a:solidFill>
                <a:latin typeface="Inter"/>
              </a:rPr>
              <a:t>Operación</a:t>
            </a:r>
            <a:r>
              <a:rPr sz="1800" b="0" i="0" u="none" dirty="0">
                <a:solidFill>
                  <a:srgbClr val="4B5563"/>
                </a:solidFill>
                <a:latin typeface="Inter"/>
              </a:rPr>
              <a:t> </a:t>
            </a:r>
            <a:r>
              <a:rPr sz="1800" b="0" i="0" u="none" dirty="0" err="1">
                <a:solidFill>
                  <a:srgbClr val="4B5563"/>
                </a:solidFill>
                <a:latin typeface="Inter"/>
              </a:rPr>
              <a:t>administrativa</a:t>
            </a:r>
            <a:r>
              <a:rPr sz="1800" b="0" i="0" u="none" dirty="0">
                <a:solidFill>
                  <a:srgbClr val="4B5563"/>
                </a:solidFill>
                <a:latin typeface="Inter"/>
              </a:rPr>
              <a:t> manual sin software.</a:t>
            </a:r>
            <a:endParaRPr lang="es-MX" sz="1800" b="0" i="0" u="none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sz="1800" b="0" i="0" u="none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sz="1800" b="0" i="0" u="none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sz="1800" b="0" i="0" u="none" dirty="0">
              <a:solidFill>
                <a:srgbClr val="4B5563"/>
              </a:solidFill>
              <a:latin typeface="Inter"/>
            </a:endParaRPr>
          </a:p>
          <a:p>
            <a:pPr algn="l"/>
            <a:endParaRPr lang="es-MX" dirty="0">
              <a:solidFill>
                <a:srgbClr val="4B5563"/>
              </a:solidFill>
              <a:latin typeface="Inter"/>
            </a:endParaRPr>
          </a:p>
          <a:p>
            <a:pPr algn="l"/>
            <a:endParaRPr sz="1800" b="0" i="0" u="none" dirty="0">
              <a:solidFill>
                <a:srgbClr val="4B5563"/>
              </a:solidFill>
              <a:latin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132</Words>
  <Application>Microsoft Office PowerPoint</Application>
  <PresentationFormat>Panorámica</PresentationFormat>
  <Paragraphs>53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Inter</vt:lpstr>
      <vt:lpstr>Montserrat</vt:lpstr>
      <vt:lpstr>Montserrat ExtraBold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Isabel Orea</cp:lastModifiedBy>
  <cp:revision>1</cp:revision>
  <dcterms:created xsi:type="dcterms:W3CDTF">2013-01-27T09:14:16Z</dcterms:created>
  <dcterms:modified xsi:type="dcterms:W3CDTF">2026-08-22T00:27:17Z</dcterms:modified>
  <cp:category/>
</cp:coreProperties>
</file>